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333" r:id="rId4"/>
    <p:sldId id="326" r:id="rId5"/>
    <p:sldId id="334" r:id="rId6"/>
    <p:sldId id="327" r:id="rId7"/>
    <p:sldId id="335" r:id="rId8"/>
    <p:sldId id="328" r:id="rId9"/>
    <p:sldId id="336" r:id="rId10"/>
    <p:sldId id="337" r:id="rId11"/>
    <p:sldId id="338" r:id="rId12"/>
    <p:sldId id="339" r:id="rId13"/>
    <p:sldId id="340" r:id="rId14"/>
    <p:sldId id="292" r:id="rId15"/>
    <p:sldId id="341" r:id="rId16"/>
    <p:sldId id="317" r:id="rId17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8.xml"/><Relationship Id="rId1" Type="http://schemas.openxmlformats.org/officeDocument/2006/relationships/oleObject" Target="file:///F:\danek\Data\Atas\Asociace%20export&#233;r&#367;\Zahrani&#269;n&#237;%20obchod%20&#268;R\Export%20&#268;R\ZO%202018.xlsx" TargetMode="Externa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9.xml"/><Relationship Id="rId1" Type="http://schemas.openxmlformats.org/officeDocument/2006/relationships/oleObject" Target="file:///F:\danek\Data\Atas\Asociace%20export&#233;r&#367;\Zahrani&#269;n&#237;%20obchod%20&#268;R\Export%20&#268;R\ZO%202017.xlsx" TargetMode="Externa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10.xml"/><Relationship Id="rId1" Type="http://schemas.openxmlformats.org/officeDocument/2006/relationships/oleObject" Target="file:///F:\danek\Data\Atas\Asociace%20export&#233;r&#367;\Zahrani&#269;n&#237;%20obchod%20&#268;R\Export%20&#268;R\ZO%202018.xlsx" TargetMode="External"/><Relationship Id="rId4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danek\Data\Atas\Asociace%20export&#233;r&#367;\Zahrani&#269;n&#237;%20obchod%20&#268;R\Export%20&#268;R\ZO%2020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F:\danek\Data\Atas\Asociace%20export&#233;r&#367;\Zahrani&#269;n&#237;%20obchod%20&#268;R\Export%20&#268;R\ZO%202018.xlsx" TargetMode="Externa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F:\danek\Data\Atas\Asociace%20export&#233;r&#367;\Zahrani&#269;n&#237;%20obchod%20&#268;R\Export%20&#268;R\ZO%202018.xlsx" TargetMode="Externa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5" Type="http://schemas.microsoft.com/office/2011/relationships/chartStyle" Target="style7.xml"/><Relationship Id="rId4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6.xml"/><Relationship Id="rId1" Type="http://schemas.openxmlformats.org/officeDocument/2006/relationships/oleObject" Target="file:///F:\danek\Data\Atas\Asociace%20export&#233;r&#367;\Zahrani&#269;n&#237;%20obchod%20&#268;R\Export%20&#268;R\ZO%202018.xlsx" TargetMode="Externa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5" Type="http://schemas.microsoft.com/office/2011/relationships/chartStyle" Target="style9.xml"/><Relationship Id="rId4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'Nár '!$AD$142:$AE$142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'Nár '!$AD$143:$AE$143</c:f>
              <c:numCache>
                <c:formatCode>General</c:formatCode>
                <c:ptCount val="2"/>
                <c:pt idx="0">
                  <c:v>3.4889999999999999</c:v>
                </c:pt>
                <c:pt idx="1">
                  <c:v>3.2989999999999999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7E-40B7-811B-F2B211470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819328"/>
        <c:axId val="84825216"/>
      </c:barChart>
      <c:catAx>
        <c:axId val="848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4825216"/>
        <c:crosses val="autoZero"/>
        <c:auto val="1"/>
        <c:lblAlgn val="ctr"/>
        <c:lblOffset val="100"/>
        <c:noMultiLvlLbl val="0"/>
      </c:catAx>
      <c:valAx>
        <c:axId val="84825216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48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alpha val="94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Průběž!$C$19:$D$19</c:f>
              <c:strCache>
                <c:ptCount val="2"/>
                <c:pt idx="0">
                  <c:v>2018/1-2</c:v>
                </c:pt>
                <c:pt idx="1">
                  <c:v>2017/1-2</c:v>
                </c:pt>
              </c:strCache>
            </c:strRef>
          </c:cat>
          <c:val>
            <c:numRef>
              <c:f>Průběž!$C$24:$D$24</c:f>
              <c:numCache>
                <c:formatCode>#,##0.0</c:formatCode>
                <c:ptCount val="2"/>
                <c:pt idx="0">
                  <c:v>228.057557</c:v>
                </c:pt>
                <c:pt idx="1">
                  <c:v>225.610715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1F-4B8D-8C37-ED3D876BE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959168"/>
        <c:axId val="103985536"/>
      </c:barChart>
      <c:catAx>
        <c:axId val="10395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985536"/>
        <c:crosses val="autoZero"/>
        <c:auto val="1"/>
        <c:lblAlgn val="ctr"/>
        <c:lblOffset val="100"/>
        <c:noMultiLvlLbl val="0"/>
      </c:catAx>
      <c:valAx>
        <c:axId val="10398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95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Auta!$S$111:$T$111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Auta!$S$112:$T$112</c:f>
              <c:numCache>
                <c:formatCode>General</c:formatCode>
                <c:ptCount val="2"/>
                <c:pt idx="0">
                  <c:v>0.50700000000000001</c:v>
                </c:pt>
                <c:pt idx="1">
                  <c:v>0.45600000000000002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1E-4E93-B002-FBCFC19AA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032512"/>
        <c:axId val="104042496"/>
      </c:barChart>
      <c:catAx>
        <c:axId val="10403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042496"/>
        <c:crosses val="autoZero"/>
        <c:auto val="1"/>
        <c:lblAlgn val="ctr"/>
        <c:lblOffset val="100"/>
        <c:noMultiLvlLbl val="0"/>
      </c:catAx>
      <c:valAx>
        <c:axId val="104042496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03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alpha val="94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Průběž!$C$19:$D$19</c:f>
              <c:strCache>
                <c:ptCount val="2"/>
                <c:pt idx="0">
                  <c:v>2018/1-2</c:v>
                </c:pt>
                <c:pt idx="1">
                  <c:v>2017/1-2</c:v>
                </c:pt>
              </c:strCache>
            </c:strRef>
          </c:cat>
          <c:val>
            <c:numRef>
              <c:f>Průběž!$C$25:$D$25</c:f>
              <c:numCache>
                <c:formatCode>#,##0.0</c:formatCode>
                <c:ptCount val="2"/>
                <c:pt idx="0">
                  <c:v>84.667873</c:v>
                </c:pt>
                <c:pt idx="1">
                  <c:v>91.447479999999999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49-4D30-A3D1-9DF0F8AEE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146816"/>
        <c:axId val="104148352"/>
      </c:barChart>
      <c:catAx>
        <c:axId val="1041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148352"/>
        <c:crosses val="autoZero"/>
        <c:auto val="1"/>
        <c:lblAlgn val="ctr"/>
        <c:lblOffset val="100"/>
        <c:noMultiLvlLbl val="0"/>
      </c:catAx>
      <c:valAx>
        <c:axId val="10414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14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Průběž!$C$19:$D$19</c:f>
              <c:strCache>
                <c:ptCount val="2"/>
                <c:pt idx="0">
                  <c:v>2018/1-2</c:v>
                </c:pt>
                <c:pt idx="1">
                  <c:v>2017/1-2</c:v>
                </c:pt>
              </c:strCache>
            </c:strRef>
          </c:cat>
          <c:val>
            <c:numRef>
              <c:f>Průběž!$C$20:$D$20</c:f>
              <c:numCache>
                <c:formatCode>#,##0.0</c:formatCode>
                <c:ptCount val="2"/>
                <c:pt idx="0">
                  <c:v>574.32799999999997</c:v>
                </c:pt>
                <c:pt idx="1">
                  <c:v>568.78800000000001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E9-4E6D-BF2E-CFE1C1F9A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72448"/>
        <c:axId val="86873984"/>
      </c:barChart>
      <c:catAx>
        <c:axId val="868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6873984"/>
        <c:crosses val="autoZero"/>
        <c:auto val="1"/>
        <c:lblAlgn val="ctr"/>
        <c:lblOffset val="100"/>
        <c:noMultiLvlLbl val="0"/>
      </c:catAx>
      <c:valAx>
        <c:axId val="868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687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'Nár '!$AD$142:$AE$142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'Nár '!$AD$144:$AE$144</c:f>
              <c:numCache>
                <c:formatCode>General</c:formatCode>
                <c:ptCount val="2"/>
                <c:pt idx="0">
                  <c:v>3.3439999999999999</c:v>
                </c:pt>
                <c:pt idx="1">
                  <c:v>3.1349999999999998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BD-4262-A4C1-F8761597E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252544"/>
        <c:axId val="104254080"/>
      </c:barChart>
      <c:catAx>
        <c:axId val="10425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254080"/>
        <c:crosses val="autoZero"/>
        <c:auto val="1"/>
        <c:lblAlgn val="ctr"/>
        <c:lblOffset val="100"/>
        <c:noMultiLvlLbl val="0"/>
      </c:catAx>
      <c:valAx>
        <c:axId val="10425408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25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alpha val="96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Průběž!$C$19:$D$19</c:f>
              <c:strCache>
                <c:ptCount val="2"/>
                <c:pt idx="0">
                  <c:v>2018/1-2</c:v>
                </c:pt>
                <c:pt idx="1">
                  <c:v>2017/1-2</c:v>
                </c:pt>
              </c:strCache>
            </c:strRef>
          </c:cat>
          <c:val>
            <c:numRef>
              <c:f>Průběž!$C$21:$D$21</c:f>
              <c:numCache>
                <c:formatCode>#,##0.0</c:formatCode>
                <c:ptCount val="2"/>
                <c:pt idx="0">
                  <c:v>540.63300000000004</c:v>
                </c:pt>
                <c:pt idx="1">
                  <c:v>526.48399999999992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57-488F-9FDE-8F3EC0DA5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929408"/>
        <c:axId val="86930944"/>
      </c:barChart>
      <c:catAx>
        <c:axId val="869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6930944"/>
        <c:crosses val="autoZero"/>
        <c:auto val="1"/>
        <c:lblAlgn val="ctr"/>
        <c:lblOffset val="100"/>
        <c:noMultiLvlLbl val="0"/>
      </c:catAx>
      <c:valAx>
        <c:axId val="8693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692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99189736778181"/>
          <c:y val="5.6122778292945832E-2"/>
          <c:w val="0.88116261647378957"/>
          <c:h val="0.839069986596068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'Nár '!$AD$142:$AE$142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'Nár '!$AD$145:$AE$145</c:f>
              <c:numCache>
                <c:formatCode>General</c:formatCode>
                <c:ptCount val="2"/>
                <c:pt idx="0">
                  <c:v>0.14500000000000002</c:v>
                </c:pt>
                <c:pt idx="1">
                  <c:v>0.16400000000000015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9-43FF-9F1B-CD8261AD3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78016"/>
        <c:axId val="34283904"/>
      </c:barChart>
      <c:catAx>
        <c:axId val="3427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283904"/>
        <c:crossesAt val="0"/>
        <c:auto val="1"/>
        <c:lblAlgn val="ctr"/>
        <c:lblOffset val="100"/>
        <c:noMultiLvlLbl val="0"/>
      </c:catAx>
      <c:valAx>
        <c:axId val="34283904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27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alpha val="96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Průběž!$C$19:$D$19</c:f>
              <c:strCache>
                <c:ptCount val="2"/>
                <c:pt idx="0">
                  <c:v>2018/1-2</c:v>
                </c:pt>
                <c:pt idx="1">
                  <c:v>2017/1-2</c:v>
                </c:pt>
              </c:strCache>
            </c:strRef>
          </c:cat>
          <c:val>
            <c:numRef>
              <c:f>Průběž!$C$22:$D$22</c:f>
              <c:numCache>
                <c:formatCode>#,##0.0</c:formatCode>
                <c:ptCount val="2"/>
                <c:pt idx="0">
                  <c:v>33.69500000000005</c:v>
                </c:pt>
                <c:pt idx="1">
                  <c:v>42.30400000000003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C6-4C12-A8A2-386C292F8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343680"/>
        <c:axId val="92345472"/>
      </c:barChart>
      <c:catAx>
        <c:axId val="923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345472"/>
        <c:crosses val="autoZero"/>
        <c:auto val="1"/>
        <c:lblAlgn val="ctr"/>
        <c:lblOffset val="100"/>
        <c:noMultiLvlLbl val="0"/>
      </c:catAx>
      <c:valAx>
        <c:axId val="923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34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 U'!$C$65:$D$65</c:f>
              <c:numCache>
                <c:formatCode>#,##0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'Exp U'!$C$70:$D$70</c:f>
              <c:numCache>
                <c:formatCode>0.000</c:formatCode>
                <c:ptCount val="2"/>
                <c:pt idx="0">
                  <c:v>3.5174627969999999</c:v>
                </c:pt>
                <c:pt idx="1">
                  <c:v>3.3237123959999999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10-4886-885D-79C7240F0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267136"/>
        <c:axId val="4600960"/>
      </c:barChart>
      <c:catAx>
        <c:axId val="10426713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00960"/>
        <c:crosses val="autoZero"/>
        <c:auto val="1"/>
        <c:lblAlgn val="ctr"/>
        <c:lblOffset val="100"/>
        <c:noMultiLvlLbl val="0"/>
      </c:catAx>
      <c:valAx>
        <c:axId val="4600960"/>
        <c:scaling>
          <c:orientation val="minMax"/>
          <c:max val="3.6"/>
          <c:min val="3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26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alpha val="94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Průběž!$C$19:$D$19</c:f>
              <c:strCache>
                <c:ptCount val="2"/>
                <c:pt idx="0">
                  <c:v>2018/1-2</c:v>
                </c:pt>
                <c:pt idx="1">
                  <c:v>2017/1-2</c:v>
                </c:pt>
              </c:strCache>
            </c:strRef>
          </c:cat>
          <c:val>
            <c:numRef>
              <c:f>Průběž!$C$23:$D$23</c:f>
              <c:numCache>
                <c:formatCode>#,##0.0</c:formatCode>
                <c:ptCount val="2"/>
                <c:pt idx="0">
                  <c:v>586.54346099999998</c:v>
                </c:pt>
                <c:pt idx="1">
                  <c:v>575.09167500000001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77-4D1A-9E11-73C49417C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384256"/>
        <c:axId val="92394240"/>
      </c:barChart>
      <c:catAx>
        <c:axId val="9238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394240"/>
        <c:crosses val="autoZero"/>
        <c:auto val="1"/>
        <c:lblAlgn val="ctr"/>
        <c:lblOffset val="100"/>
        <c:noMultiLvlLbl val="0"/>
      </c:catAx>
      <c:valAx>
        <c:axId val="9239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3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DE!$C$38:$D$38</c:f>
              <c:numCache>
                <c:formatCode>#,##0</c:formatCode>
                <c:ptCount val="2"/>
                <c:pt idx="0" formatCode="General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DE!$C$39:$D$39</c:f>
              <c:numCache>
                <c:formatCode>General</c:formatCode>
                <c:ptCount val="2"/>
                <c:pt idx="0" formatCode="0.000">
                  <c:v>1.38</c:v>
                </c:pt>
                <c:pt idx="1">
                  <c:v>1.2869999999999999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2E-47E6-86FA-2506E55EB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408256"/>
        <c:axId val="113414144"/>
      </c:barChart>
      <c:catAx>
        <c:axId val="11340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3414144"/>
        <c:crosses val="autoZero"/>
        <c:auto val="1"/>
        <c:lblAlgn val="ctr"/>
        <c:lblOffset val="100"/>
        <c:noMultiLvlLbl val="0"/>
      </c:catAx>
      <c:valAx>
        <c:axId val="113414144"/>
        <c:scaling>
          <c:orientation val="minMax"/>
          <c:max val="1.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34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alpha val="94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0.27113</cdr:x>
      <cdr:y>0.59325</cdr:y>
    </cdr:from>
    <cdr:to>
      <cdr:x>0.36082</cdr:x>
      <cdr:y>0.75551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7242E978-37AA-4E78-828E-58A4A595681A}"/>
            </a:ext>
          </a:extLst>
        </cdr:cNvPr>
        <cdr:cNvSpPr txBox="1"/>
      </cdr:nvSpPr>
      <cdr:spPr>
        <a:xfrm xmlns:a="http://schemas.openxmlformats.org/drawingml/2006/main">
          <a:off x="2764222" y="33432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+ 6,7 %</a:t>
          </a:r>
        </a:p>
        <a:p xmlns:a="http://schemas.openxmlformats.org/drawingml/2006/main">
          <a:endParaRPr lang="cs-CZ" sz="2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0.26257</cdr:x>
      <cdr:y>0.64109</cdr:y>
    </cdr:from>
    <cdr:to>
      <cdr:x>0.35289</cdr:x>
      <cdr:y>0.80454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92EB68D6-FC1A-4E34-BF21-7B58D478A45A}"/>
            </a:ext>
          </a:extLst>
        </cdr:cNvPr>
        <cdr:cNvSpPr txBox="1"/>
      </cdr:nvSpPr>
      <cdr:spPr>
        <a:xfrm xmlns:a="http://schemas.openxmlformats.org/drawingml/2006/main">
          <a:off x="2658359" y="35865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- 7,4 %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0.26996</cdr:x>
      <cdr:y>0.63085</cdr:y>
    </cdr:from>
    <cdr:to>
      <cdr:x>0.36217</cdr:x>
      <cdr:y>0.79896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9F7E4A81-DE8D-4368-99E4-0BD9A921ABEE}"/>
            </a:ext>
          </a:extLst>
        </cdr:cNvPr>
        <cdr:cNvSpPr txBox="1"/>
      </cdr:nvSpPr>
      <cdr:spPr>
        <a:xfrm xmlns:a="http://schemas.openxmlformats.org/drawingml/2006/main">
          <a:off x="2677212" y="3431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+ 2,7 %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0.26667</cdr:x>
      <cdr:y>0.53156</cdr:y>
    </cdr:from>
    <cdr:to>
      <cdr:x>0.35729</cdr:x>
      <cdr:y>0.6955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17108D6D-3DEB-42E9-906D-74FDE52C5069}"/>
            </a:ext>
          </a:extLst>
        </cdr:cNvPr>
        <cdr:cNvSpPr txBox="1"/>
      </cdr:nvSpPr>
      <cdr:spPr>
        <a:xfrm xmlns:a="http://schemas.openxmlformats.org/drawingml/2006/main">
          <a:off x="2690649" y="29647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- 11,6 %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0.2587</cdr:x>
      <cdr:y>0.58455</cdr:y>
    </cdr:from>
    <cdr:to>
      <cdr:x>0.35375</cdr:x>
      <cdr:y>0.76091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A6DBBDAE-07D1-4695-B26A-A17EA82F28BF}"/>
            </a:ext>
          </a:extLst>
        </cdr:cNvPr>
        <cdr:cNvSpPr txBox="1"/>
      </cdr:nvSpPr>
      <cdr:spPr>
        <a:xfrm xmlns:a="http://schemas.openxmlformats.org/drawingml/2006/main">
          <a:off x="2488677" y="30307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-20,4 %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0.26927</cdr:x>
      <cdr:y>0.62548</cdr:y>
    </cdr:from>
    <cdr:to>
      <cdr:x>0.36648</cdr:x>
      <cdr:y>0.78744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6346A2FC-C9C8-4E3A-A1AC-3FF8D16965DC}"/>
            </a:ext>
          </a:extLst>
        </cdr:cNvPr>
        <cdr:cNvSpPr txBox="1"/>
      </cdr:nvSpPr>
      <cdr:spPr>
        <a:xfrm xmlns:a="http://schemas.openxmlformats.org/drawingml/2006/main">
          <a:off x="2532992" y="35314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+ 5,8 %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0.27658</cdr:x>
      <cdr:y>0.67254</cdr:y>
    </cdr:from>
    <cdr:to>
      <cdr:x>0.36783</cdr:x>
      <cdr:y>0.84331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EBA72CE3-2F13-464B-A9B2-B9EAC722B53B}"/>
            </a:ext>
          </a:extLst>
        </cdr:cNvPr>
        <cdr:cNvSpPr txBox="1"/>
      </cdr:nvSpPr>
      <cdr:spPr>
        <a:xfrm xmlns:a="http://schemas.openxmlformats.org/drawingml/2006/main">
          <a:off x="2771480" y="36010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+ 2,0%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0.2706</cdr:x>
      <cdr:y>0.62804</cdr:y>
    </cdr:from>
    <cdr:to>
      <cdr:x>0.3591</cdr:x>
      <cdr:y>0.78617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04FDDC53-B3CF-4280-A50E-9F6C26873BF7}"/>
            </a:ext>
          </a:extLst>
        </cdr:cNvPr>
        <cdr:cNvSpPr txBox="1"/>
      </cdr:nvSpPr>
      <cdr:spPr>
        <a:xfrm xmlns:a="http://schemas.openxmlformats.org/drawingml/2006/main">
          <a:off x="2795751" y="36315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+ 7,3 %</a:t>
          </a:r>
        </a:p>
        <a:p xmlns:a="http://schemas.openxmlformats.org/drawingml/2006/main">
          <a:endParaRPr lang="cs-CZ" sz="2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0.27037</cdr:x>
      <cdr:y>0.6988</cdr:y>
    </cdr:from>
    <cdr:to>
      <cdr:x>0.36019</cdr:x>
      <cdr:y>0.86575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50FF6B09-1463-4EBE-BD74-F8716F6B905A}"/>
            </a:ext>
          </a:extLst>
        </cdr:cNvPr>
        <cdr:cNvSpPr txBox="1"/>
      </cdr:nvSpPr>
      <cdr:spPr>
        <a:xfrm xmlns:a="http://schemas.openxmlformats.org/drawingml/2006/main">
          <a:off x="2752627" y="38272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+ 1,1 %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0.26132</cdr:x>
      <cdr:y>0.64182</cdr:y>
    </cdr:from>
    <cdr:to>
      <cdr:x>0.35082</cdr:x>
      <cdr:y>0.80654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92F75B36-344D-4617-8616-4E64383647A0}"/>
            </a:ext>
          </a:extLst>
        </cdr:cNvPr>
        <cdr:cNvSpPr txBox="1"/>
      </cdr:nvSpPr>
      <cdr:spPr>
        <a:xfrm xmlns:a="http://schemas.openxmlformats.org/drawingml/2006/main">
          <a:off x="2669628" y="35630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+ 11,2 %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D50D-6E5D-4DE0-A57C-3CA23C52F66C}" type="datetimeFigureOut">
              <a:rPr lang="cs-CZ" smtClean="0"/>
              <a:t>9.4.2018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25E7-873A-4014-A850-79D48836792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C2-4AAD-47A8-8199-94DF486CE0F3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981-11A3-4696-A290-DDA61CE9F0C6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7E2B-29EB-41BE-A707-1300A6B8533F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3DDE-4524-4FB8-8256-8EC29CBF8E4E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E9F-DCF1-4E38-98D4-E3A41F7E875A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E2-E6C5-479B-8FA0-7E3A10D88198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8D00-0386-41E7-B751-7FBEAE9863C8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CE53-ED44-4AFA-AFA3-F781DCF97F76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A29-FC21-4E8B-8459-F8F715E1549E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6210-046C-4CD6-9F7F-9F53332C1FD3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F39F-9B28-4539-962A-45D972107762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2107-C407-43FB-92D5-6620FA99D719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6A9-C61A-4EDF-849C-CCADDDF1E4F3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D3EF-FD68-49A1-9AB6-49952861AA6D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40F-4816-4C5A-B6C2-9A8C3F2F80A8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756-E951-4166-9FD9-7A85AFFBB42E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89CE-2727-4BFB-8AA0-18E3CA327BBF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anek@atas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63927" y="2279073"/>
            <a:ext cx="8915399" cy="2262781"/>
          </a:xfrm>
        </p:spPr>
        <p:txBody>
          <a:bodyPr/>
          <a:lstStyle/>
          <a:p>
            <a:pPr algn="ctr"/>
            <a:r>
              <a:rPr lang="cs-CZ" b="1" i="1" dirty="0"/>
              <a:t> </a:t>
            </a:r>
            <a:r>
              <a:rPr lang="cs-CZ" sz="6000" b="1" i="1" dirty="0"/>
              <a:t>Index exportu 2018-04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54" y="553350"/>
            <a:ext cx="2539657" cy="28571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28" y="183017"/>
            <a:ext cx="3990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6968C84-4803-43EE-9B1D-8959ED7C0E64}"/>
              </a:ext>
            </a:extLst>
          </p:cNvPr>
          <p:cNvSpPr txBox="1"/>
          <p:nvPr/>
        </p:nvSpPr>
        <p:spPr>
          <a:xfrm>
            <a:off x="2081048" y="6274676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Otto Daněk – místopředseda AE</a:t>
            </a:r>
          </a:p>
        </p:txBody>
      </p:sp>
    </p:spTree>
    <p:extLst>
      <p:ext uri="{BB962C8B-B14F-4D97-AF65-F5344CB8AC3E}">
        <p14:creationId xmlns:p14="http://schemas.microsoft.com/office/powerpoint/2010/main" val="402391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4206" y="234547"/>
            <a:ext cx="11767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                       </a:t>
            </a:r>
            <a:r>
              <a:rPr lang="cs-CZ" sz="2700" b="1" dirty="0"/>
              <a:t>Přeshraniční export do SRN: 2017 vers. 2016 (bil.Kč) </a:t>
            </a:r>
          </a:p>
        </p:txBody>
      </p:sp>
      <p:graphicFrame>
        <p:nvGraphicFramePr>
          <p:cNvPr id="6" name="Graf 5" title="Národní vývoz (bil.Kč)">
            <a:extLst>
              <a:ext uri="{FF2B5EF4-FFF2-40B4-BE49-F238E27FC236}">
                <a16:creationId xmlns:a16="http://schemas.microsoft.com/office/drawing/2014/main" xmlns="" id="{6A90D83E-A2CD-40D3-B017-060D226DF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853120"/>
              </p:ext>
            </p:extLst>
          </p:nvPr>
        </p:nvGraphicFramePr>
        <p:xfrm>
          <a:off x="1681656" y="841091"/>
          <a:ext cx="10331668" cy="578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582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4206" y="234547"/>
            <a:ext cx="11767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             </a:t>
            </a:r>
            <a:r>
              <a:rPr lang="cs-CZ" sz="2700" b="1" dirty="0"/>
              <a:t>Přeshraniční export do SRN: 2018/1-2 vers. 2017/1-2 (mld.Kč)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1F0DD2DF-A3A6-424A-9A7C-D1F9A6FB5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663204"/>
              </p:ext>
            </p:extLst>
          </p:nvPr>
        </p:nvGraphicFramePr>
        <p:xfrm>
          <a:off x="1583703" y="961533"/>
          <a:ext cx="10180949" cy="547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86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4206" y="234547"/>
            <a:ext cx="11767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       </a:t>
            </a:r>
            <a:r>
              <a:rPr lang="cs-CZ" sz="2700" b="1" dirty="0"/>
              <a:t>Přeshraniční export osobní automobily: 2017 vers. 2016 (bil.Kč) </a:t>
            </a:r>
          </a:p>
        </p:txBody>
      </p:sp>
      <p:graphicFrame>
        <p:nvGraphicFramePr>
          <p:cNvPr id="5" name="Graf 4" title="Národní vývoz (bil.Kč)">
            <a:extLst>
              <a:ext uri="{FF2B5EF4-FFF2-40B4-BE49-F238E27FC236}">
                <a16:creationId xmlns:a16="http://schemas.microsoft.com/office/drawing/2014/main" xmlns="" id="{1D849BDD-1D25-4A0E-86D2-ECD4943D8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202741"/>
              </p:ext>
            </p:extLst>
          </p:nvPr>
        </p:nvGraphicFramePr>
        <p:xfrm>
          <a:off x="1650124" y="1072055"/>
          <a:ext cx="10216055" cy="555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76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83282"/>
            <a:ext cx="1140093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4206" y="234547"/>
            <a:ext cx="117677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   Přeshraniční export osobní automobily: 2018/1-2 vers. 2017/1-2 (mld.Kč)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29F69358-83ED-4D53-9596-E9B98C49C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774990"/>
              </p:ext>
            </p:extLst>
          </p:nvPr>
        </p:nvGraphicFramePr>
        <p:xfrm>
          <a:off x="1668544" y="862865"/>
          <a:ext cx="10124388" cy="559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98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62054" y="316577"/>
            <a:ext cx="8063601" cy="656755"/>
          </a:xfrm>
        </p:spPr>
        <p:txBody>
          <a:bodyPr>
            <a:noAutofit/>
          </a:bodyPr>
          <a:lstStyle/>
          <a:p>
            <a:r>
              <a:rPr lang="cs-CZ" sz="4000" b="1" dirty="0"/>
              <a:t>Komentář k ZO ČR v r. 2018/1-2</a:t>
            </a:r>
          </a:p>
          <a:p>
            <a:endParaRPr lang="cs-CZ" sz="1100" b="1" u="sng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B8665AA-E075-4E0A-A289-ADD79AF8F6CC}"/>
              </a:ext>
            </a:extLst>
          </p:cNvPr>
          <p:cNvSpPr txBox="1"/>
          <p:nvPr/>
        </p:nvSpPr>
        <p:spPr>
          <a:xfrm>
            <a:off x="414997" y="1170722"/>
            <a:ext cx="120028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1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27B3A4F-F290-4173-921C-A4352739089E}"/>
              </a:ext>
            </a:extLst>
          </p:cNvPr>
          <p:cNvSpPr txBox="1"/>
          <p:nvPr/>
        </p:nvSpPr>
        <p:spPr>
          <a:xfrm>
            <a:off x="1074656" y="1162963"/>
            <a:ext cx="1123737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Export meziročně ještě mírně roste, ale jeho dynamika klesá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Dynamika importu je 2,8 x větší než exportu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Bilance ZO se meziročně propadá o více než 20%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Přeshraniční export osobních automobilů meziročně klesl o 7,4 %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Přeshraniční export ND pro automob. prům. meziročně klesl o 3,2 %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Export do SRN meziročně vzrostl o 1,1 %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Export do Číny klesl o 1,3 %, import vzrostl o 11,5 %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Kilogramové ceny exportu do Číny jsou v průměru 130,27 Kč (Y/Y -15,8%)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Kilogramové ceny importu z Číny jsou v průměru 368,63 Kč (Y/Y -4,0%)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76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3884" y="288296"/>
            <a:ext cx="6650772" cy="656755"/>
          </a:xfrm>
        </p:spPr>
        <p:txBody>
          <a:bodyPr>
            <a:noAutofit/>
          </a:bodyPr>
          <a:lstStyle/>
          <a:p>
            <a:r>
              <a:rPr lang="cs-CZ" sz="4000" b="1" dirty="0"/>
              <a:t>Zrušení karenční doby</a:t>
            </a:r>
          </a:p>
          <a:p>
            <a:endParaRPr lang="cs-CZ" sz="1100" b="1" u="sng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B8665AA-E075-4E0A-A289-ADD79AF8F6CC}"/>
              </a:ext>
            </a:extLst>
          </p:cNvPr>
          <p:cNvSpPr txBox="1"/>
          <p:nvPr/>
        </p:nvSpPr>
        <p:spPr>
          <a:xfrm>
            <a:off x="367863" y="1490007"/>
            <a:ext cx="12002814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dirty="0"/>
              <a:t>před jejím zavedením se průměrná nemocnost v průmyslu pohybovala mezi 12 – 14 %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dirty="0"/>
              <a:t>po jejím zavedení ze dne na den klesla na 3 – 4%</a:t>
            </a:r>
          </a:p>
          <a:p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dirty="0"/>
              <a:t>v současné době na trhu práce chybí dle ČSÚ téměř 239 tis. pracovníků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dirty="0"/>
              <a:t>skutečnost je však mnohem horší minimálně o 50 tis. pracovníků</a:t>
            </a:r>
          </a:p>
          <a:p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dirty="0"/>
              <a:t>poslední údaje o nezaměstnanosti v ČR říkají, že tato hodnota v únoru 2018 v průměru dosáhla úrovně 3,7 %, ale existují i regiony i s úrovní 1,3 %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dirty="0"/>
              <a:t>odhaduje se, že min. 40 tis. nezaměstnaných se pohybuje v „šedé“ zóně ekonomiky, čili nejsou nezaměstnaní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dirty="0"/>
              <a:t> ve skutečnosti tak je 0,8 nezaměstnaného/volné pracovní místo a s přicházejícím jarem se tento poměr ještě níží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100" b="1" dirty="0"/>
          </a:p>
        </p:txBody>
      </p:sp>
    </p:spTree>
    <p:extLst>
      <p:ext uri="{BB962C8B-B14F-4D97-AF65-F5344CB8AC3E}">
        <p14:creationId xmlns:p14="http://schemas.microsoft.com/office/powerpoint/2010/main" val="258132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4029" y="279416"/>
            <a:ext cx="11527971" cy="2822599"/>
          </a:xfrm>
        </p:spPr>
        <p:txBody>
          <a:bodyPr>
            <a:noAutofit/>
          </a:bodyPr>
          <a:lstStyle/>
          <a:p>
            <a:endParaRPr lang="cs-CZ" sz="3000" b="1" u="sng" dirty="0"/>
          </a:p>
          <a:p>
            <a:endParaRPr lang="cs-CZ" sz="3000" b="1" u="sng" dirty="0"/>
          </a:p>
          <a:p>
            <a:endParaRPr lang="cs-CZ" sz="1100" b="1" u="sng" dirty="0"/>
          </a:p>
          <a:p>
            <a:endParaRPr lang="cs-CZ" sz="11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85582" y="1349829"/>
            <a:ext cx="990416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/>
              <a:t>Děkuji za pozornost</a:t>
            </a:r>
          </a:p>
          <a:p>
            <a:pPr algn="ctr"/>
            <a:r>
              <a:rPr lang="cs-CZ" sz="5400" b="1" dirty="0"/>
              <a:t>Ing. Otto Daněk</a:t>
            </a:r>
          </a:p>
          <a:p>
            <a:pPr algn="ctr"/>
            <a:r>
              <a:rPr lang="cs-CZ" sz="5400" b="1" dirty="0"/>
              <a:t>Místopředs. Asociace exp. </a:t>
            </a:r>
            <a:r>
              <a:rPr lang="cs-CZ" sz="5400" b="1" dirty="0">
                <a:hlinkClick r:id="rId2"/>
              </a:rPr>
              <a:t>danek@atas.cz</a:t>
            </a:r>
            <a:endParaRPr lang="cs-CZ" sz="5400" b="1" dirty="0"/>
          </a:p>
          <a:p>
            <a:pPr algn="ctr"/>
            <a:endParaRPr lang="cs-CZ" sz="2400" b="1" dirty="0"/>
          </a:p>
          <a:p>
            <a:pPr algn="ctr"/>
            <a:r>
              <a:rPr lang="cs-CZ" sz="4000" b="1" dirty="0"/>
              <a:t>(statistická data čerpána z ČSÚ)</a:t>
            </a:r>
          </a:p>
          <a:p>
            <a:pPr algn="ctr"/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348433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1658" y="239110"/>
            <a:ext cx="12268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                   Národní export: skutečnost 2017 vers. 2016 (bil.Kč)</a:t>
            </a:r>
          </a:p>
        </p:txBody>
      </p:sp>
      <p:graphicFrame>
        <p:nvGraphicFramePr>
          <p:cNvPr id="6" name="Graf 5" title="Národní vývoz (bil.Kč)">
            <a:extLst>
              <a:ext uri="{FF2B5EF4-FFF2-40B4-BE49-F238E27FC236}">
                <a16:creationId xmlns:a16="http://schemas.microsoft.com/office/drawing/2014/main" xmlns="" id="{6F7A6A2C-9F8C-47B5-B3A3-E965F8F3A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85810"/>
              </p:ext>
            </p:extLst>
          </p:nvPr>
        </p:nvGraphicFramePr>
        <p:xfrm>
          <a:off x="1574276" y="1065229"/>
          <a:ext cx="10015841" cy="565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B09F5174-0431-4509-8DEE-A7F09941F1A9}"/>
              </a:ext>
            </a:extLst>
          </p:cNvPr>
          <p:cNvSpPr txBox="1"/>
          <p:nvPr/>
        </p:nvSpPr>
        <p:spPr>
          <a:xfrm>
            <a:off x="4277710" y="4099034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+ 5,8 %</a:t>
            </a:r>
          </a:p>
        </p:txBody>
      </p:sp>
    </p:spTree>
    <p:extLst>
      <p:ext uri="{BB962C8B-B14F-4D97-AF65-F5344CB8AC3E}">
        <p14:creationId xmlns:p14="http://schemas.microsoft.com/office/powerpoint/2010/main" val="7706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1658" y="239110"/>
            <a:ext cx="12268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             Národní export: skutečnost 2018/1-2 vers. 2017/1-2 (mld.Kč)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0CB99960-A65F-42CA-A9DB-B11A8385D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297877"/>
              </p:ext>
            </p:extLst>
          </p:nvPr>
        </p:nvGraphicFramePr>
        <p:xfrm>
          <a:off x="1791093" y="970961"/>
          <a:ext cx="10039546" cy="564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5F4B57A-96BE-4B3D-8B8A-C8776481AA26}"/>
              </a:ext>
            </a:extLst>
          </p:cNvPr>
          <p:cNvSpPr txBox="1"/>
          <p:nvPr/>
        </p:nvSpPr>
        <p:spPr>
          <a:xfrm>
            <a:off x="4506012" y="4696725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+ 1,0 %</a:t>
            </a:r>
          </a:p>
        </p:txBody>
      </p:sp>
    </p:spTree>
    <p:extLst>
      <p:ext uri="{BB962C8B-B14F-4D97-AF65-F5344CB8AC3E}">
        <p14:creationId xmlns:p14="http://schemas.microsoft.com/office/powerpoint/2010/main" val="372472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3414" y="234547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5670" y="234547"/>
            <a:ext cx="11956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                        Národní import: skutečnost 2017 vers. 2016 (bil. Kč)</a:t>
            </a:r>
          </a:p>
        </p:txBody>
      </p:sp>
      <p:graphicFrame>
        <p:nvGraphicFramePr>
          <p:cNvPr id="5" name="Graf 4" title="Národní vývoz (bil.Kč)">
            <a:extLst>
              <a:ext uri="{FF2B5EF4-FFF2-40B4-BE49-F238E27FC236}">
                <a16:creationId xmlns:a16="http://schemas.microsoft.com/office/drawing/2014/main" xmlns="" id="{0E55C70C-2C42-4E47-898C-6953F638C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511581"/>
              </p:ext>
            </p:extLst>
          </p:nvPr>
        </p:nvGraphicFramePr>
        <p:xfrm>
          <a:off x="1713185" y="987972"/>
          <a:ext cx="10195035" cy="563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405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5670" y="234547"/>
            <a:ext cx="11956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               Národní import: skutečnost 2018/1-2 vers. 2017/1-2 (mld. Kč)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652F55FE-2268-47A0-9E89-60649223C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59632"/>
              </p:ext>
            </p:extLst>
          </p:nvPr>
        </p:nvGraphicFramePr>
        <p:xfrm>
          <a:off x="1791093" y="1102936"/>
          <a:ext cx="9916998" cy="54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28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69846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-576174" y="275720"/>
            <a:ext cx="11979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                                     </a:t>
            </a:r>
            <a:r>
              <a:rPr lang="cs-CZ" sz="2700" b="1" dirty="0"/>
              <a:t>Národní bilance ZO: 2017 vers. 2016 (bil.Kč) </a:t>
            </a:r>
          </a:p>
        </p:txBody>
      </p:sp>
      <p:graphicFrame>
        <p:nvGraphicFramePr>
          <p:cNvPr id="7" name="Graf 6" title="Národní vývoz (bil.Kč)">
            <a:extLst>
              <a:ext uri="{FF2B5EF4-FFF2-40B4-BE49-F238E27FC236}">
                <a16:creationId xmlns:a16="http://schemas.microsoft.com/office/drawing/2014/main" xmlns="" id="{09603E27-D866-471E-9537-3DD947EE2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952046"/>
              </p:ext>
            </p:extLst>
          </p:nvPr>
        </p:nvGraphicFramePr>
        <p:xfrm>
          <a:off x="1755227" y="989424"/>
          <a:ext cx="10089931" cy="557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59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69846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2102" y="291108"/>
            <a:ext cx="11979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                      </a:t>
            </a:r>
            <a:r>
              <a:rPr lang="cs-CZ" sz="2700" b="1" dirty="0"/>
              <a:t>Národní bilance ZO: 2018/1-2 vers. 2017/1-2 (mld.Kč)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A9DFDF43-0303-4BA6-98C7-D7B534A67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038802"/>
              </p:ext>
            </p:extLst>
          </p:nvPr>
        </p:nvGraphicFramePr>
        <p:xfrm>
          <a:off x="1970201" y="1102935"/>
          <a:ext cx="9619915" cy="518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27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4206" y="234547"/>
            <a:ext cx="11767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                       </a:t>
            </a:r>
            <a:r>
              <a:rPr lang="cs-CZ" sz="2700" b="1" dirty="0"/>
              <a:t>Přeshraniční export do EU: 2017 vers. 2016 (bil.Kč) </a:t>
            </a:r>
          </a:p>
        </p:txBody>
      </p:sp>
      <p:graphicFrame>
        <p:nvGraphicFramePr>
          <p:cNvPr id="5" name="Graf 4" title="Národní vývoz (bil.Kč)">
            <a:extLst>
              <a:ext uri="{FF2B5EF4-FFF2-40B4-BE49-F238E27FC236}">
                <a16:creationId xmlns:a16="http://schemas.microsoft.com/office/drawing/2014/main" xmlns="" id="{517C3707-44AC-475E-B345-4F233736C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283316"/>
              </p:ext>
            </p:extLst>
          </p:nvPr>
        </p:nvGraphicFramePr>
        <p:xfrm>
          <a:off x="2406870" y="977461"/>
          <a:ext cx="9406758" cy="564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289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4206" y="234547"/>
            <a:ext cx="11767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               </a:t>
            </a:r>
            <a:r>
              <a:rPr lang="cs-CZ" sz="2700" b="1" dirty="0"/>
              <a:t>Přeshraniční export do EU: 2018/1-2 vers. 2017/1-2 (mld.Kč)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5C3113DA-A5A1-4EA3-96E6-802354238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083496"/>
              </p:ext>
            </p:extLst>
          </p:nvPr>
        </p:nvGraphicFramePr>
        <p:xfrm>
          <a:off x="1847654" y="1036947"/>
          <a:ext cx="10020692" cy="53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99017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34363</TotalTime>
  <Words>351</Words>
  <Application>Microsoft Office PowerPoint</Application>
  <PresentationFormat>Custom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Stébla</vt:lpstr>
      <vt:lpstr> Index exportu 2018-04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Významné závislosti ČR</dc:title>
  <dc:creator>Helena Daňková</dc:creator>
  <cp:lastModifiedBy>Petra Kopecka</cp:lastModifiedBy>
  <cp:revision>203</cp:revision>
  <cp:lastPrinted>2018-04-09T10:59:46Z</cp:lastPrinted>
  <dcterms:created xsi:type="dcterms:W3CDTF">2016-01-21T15:33:16Z</dcterms:created>
  <dcterms:modified xsi:type="dcterms:W3CDTF">2018-04-09T12:35:51Z</dcterms:modified>
</cp:coreProperties>
</file>