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994" y="34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&#269;erve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b.cz\group\Research\Odhady\IAE\IE_DOTAZNIK_TIME_SERIES_19Q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b="1" i="0" u="none" strike="noStrike" baseline="0">
                <a:effectLst/>
              </a:rPr>
              <a:t>Index Exportu - export (prozatím) odolá poklesu </a:t>
            </a:r>
            <a:r>
              <a:rPr lang="en-US" sz="1400" b="1" i="0" u="none" strike="noStrike" baseline="0">
                <a:effectLst/>
              </a:rPr>
              <a:t>   </a:t>
            </a:r>
            <a:endParaRPr lang="cs-CZ" sz="1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8454568178977636E-2"/>
          <c:y val="0.13694499569667612"/>
          <c:w val="0.86512831729367168"/>
          <c:h val="0.53799372639395682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1)'!$A$3:$A$159</c:f>
              <c:numCache>
                <c:formatCode>m/d/yyyy</c:formatCode>
                <c:ptCount val="157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</c:numCache>
            </c:numRef>
          </c:cat>
          <c:val>
            <c:numRef>
              <c:f>'Původní model (M 1)'!$B$3:$B$155</c:f>
              <c:numCache>
                <c:formatCode>0.00</c:formatCode>
                <c:ptCount val="153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1.1302698783276721</c:v>
                </c:pt>
                <c:pt idx="101">
                  <c:v>5.0514934902204045</c:v>
                </c:pt>
                <c:pt idx="102">
                  <c:v>8.7563219568606456</c:v>
                </c:pt>
                <c:pt idx="103">
                  <c:v>3.7938787269379048</c:v>
                </c:pt>
                <c:pt idx="104">
                  <c:v>0.53462676852984448</c:v>
                </c:pt>
                <c:pt idx="105">
                  <c:v>9.5947240053268601</c:v>
                </c:pt>
                <c:pt idx="106">
                  <c:v>1.1745352731917791</c:v>
                </c:pt>
                <c:pt idx="107">
                  <c:v>2.0937309799147874</c:v>
                </c:pt>
                <c:pt idx="108">
                  <c:v>-5.9790215832311588E-2</c:v>
                </c:pt>
                <c:pt idx="109">
                  <c:v>2.1702665559891532</c:v>
                </c:pt>
                <c:pt idx="110">
                  <c:v>5.6293041039278569</c:v>
                </c:pt>
                <c:pt idx="111">
                  <c:v>3.2920229964627401</c:v>
                </c:pt>
                <c:pt idx="112">
                  <c:v>0.88441886392556235</c:v>
                </c:pt>
                <c:pt idx="113">
                  <c:v>5.6817751524101734</c:v>
                </c:pt>
                <c:pt idx="114">
                  <c:v>-1.8705771903318125</c:v>
                </c:pt>
                <c:pt idx="115">
                  <c:v>3.1120399699572143</c:v>
                </c:pt>
                <c:pt idx="116">
                  <c:v>7.7505549047413469</c:v>
                </c:pt>
                <c:pt idx="117">
                  <c:v>0.80963092162076311</c:v>
                </c:pt>
                <c:pt idx="118">
                  <c:v>-16.733771071823121</c:v>
                </c:pt>
                <c:pt idx="119">
                  <c:v>15.974899425477695</c:v>
                </c:pt>
                <c:pt idx="120">
                  <c:v>-0.19331055565545707</c:v>
                </c:pt>
                <c:pt idx="121">
                  <c:v>-4.0008899856388673</c:v>
                </c:pt>
                <c:pt idx="122">
                  <c:v>4.3477512166057553</c:v>
                </c:pt>
                <c:pt idx="123">
                  <c:v>1.0629124864632855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4.965491862467375</c:v>
                </c:pt>
                <c:pt idx="137">
                  <c:v>4.0010669511869601E-2</c:v>
                </c:pt>
                <c:pt idx="138">
                  <c:v>-7.0319894842099995</c:v>
                </c:pt>
                <c:pt idx="139">
                  <c:v>5.9678093645485042</c:v>
                </c:pt>
                <c:pt idx="140">
                  <c:v>-1.9694686162738506</c:v>
                </c:pt>
                <c:pt idx="141">
                  <c:v>1.6017948783414671</c:v>
                </c:pt>
                <c:pt idx="142">
                  <c:v>11.303237256438647</c:v>
                </c:pt>
                <c:pt idx="143">
                  <c:v>4.1562278250039775</c:v>
                </c:pt>
                <c:pt idx="144">
                  <c:v>1.9688650865383295</c:v>
                </c:pt>
                <c:pt idx="145">
                  <c:v>10.234010643750757</c:v>
                </c:pt>
                <c:pt idx="146">
                  <c:v>10.034512565223697</c:v>
                </c:pt>
                <c:pt idx="147">
                  <c:v>1.4474935443697712</c:v>
                </c:pt>
                <c:pt idx="148">
                  <c:v>1.2812922728881349</c:v>
                </c:pt>
                <c:pt idx="149">
                  <c:v>5.4119099909485824</c:v>
                </c:pt>
                <c:pt idx="150">
                  <c:v>5.4851620398445045</c:v>
                </c:pt>
                <c:pt idx="151">
                  <c:v>7.8569946706299687</c:v>
                </c:pt>
                <c:pt idx="152">
                  <c:v>8.0868491191575131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95-4354-8796-4B7D2BA0A2A2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1)'!$A$3:$A$159</c:f>
              <c:numCache>
                <c:formatCode>m/d/yyyy</c:formatCode>
                <c:ptCount val="157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</c:numCache>
            </c:numRef>
          </c:cat>
          <c:val>
            <c:numRef>
              <c:f>'Původní model (M 1)'!$C$3:$C$159</c:f>
              <c:numCache>
                <c:formatCode>General</c:formatCode>
                <c:ptCount val="157"/>
                <c:pt idx="152" formatCode="0.00">
                  <c:v>8.0868491191575131</c:v>
                </c:pt>
                <c:pt idx="153" formatCode="0.00">
                  <c:v>3.3134744090183599</c:v>
                </c:pt>
                <c:pt idx="154" formatCode="0.00">
                  <c:v>4.6699550924908699</c:v>
                </c:pt>
                <c:pt idx="155" formatCode="0.00">
                  <c:v>3.0256465498606699</c:v>
                </c:pt>
                <c:pt idx="156" formatCode="0.00">
                  <c:v>4.2804146614342704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95-4354-8796-4B7D2BA0A2A2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1)'!$A$3:$A$159</c:f>
              <c:numCache>
                <c:formatCode>m/d/yyyy</c:formatCode>
                <c:ptCount val="157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</c:numCache>
            </c:numRef>
          </c:cat>
          <c:val>
            <c:numRef>
              <c:f>'Model s trhem práce (M 2a)'!$C$3:$C$159</c:f>
              <c:numCache>
                <c:formatCode>General</c:formatCode>
                <c:ptCount val="157"/>
                <c:pt idx="152" formatCode="0.00">
                  <c:v>7.8569946706299687</c:v>
                </c:pt>
                <c:pt idx="153" formatCode="0.00">
                  <c:v>5.8056348672225297</c:v>
                </c:pt>
                <c:pt idx="154" formatCode="0.00">
                  <c:v>6.8683091233018301</c:v>
                </c:pt>
                <c:pt idx="155" formatCode="0.00">
                  <c:v>5.6338658226018303</c:v>
                </c:pt>
                <c:pt idx="156" formatCode="0.00">
                  <c:v>7.1759527165203298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95-4354-8796-4B7D2BA0A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1)'!$A$3:$A$159</c15:sqref>
                        </c15:formulaRef>
                      </c:ext>
                    </c:extLst>
                    <c:numCache>
                      <c:formatCode>m/d/yyyy</c:formatCode>
                      <c:ptCount val="157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  <c:pt idx="154">
                        <c:v>43647</c:v>
                      </c:pt>
                      <c:pt idx="155">
                        <c:v>43678</c:v>
                      </c:pt>
                      <c:pt idx="156">
                        <c:v>43709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0795-4354-8796-4B7D2BA0A2A2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ax val="43709"/>
          <c:min val="42430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meziroční změna v %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At val="42095"/>
        <c:crossBetween val="between"/>
      </c:valAx>
    </c:plotArea>
    <c:legend>
      <c:legendPos val="b"/>
      <c:layout>
        <c:manualLayout>
          <c:xMode val="edge"/>
          <c:yMode val="edge"/>
          <c:x val="0.24779520222503987"/>
          <c:y val="0.82126636635511086"/>
          <c:w val="0.63387176500344233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AC4C-4F32-B144-69161A421068}"/>
              </c:ext>
            </c:extLst>
          </c:dPt>
          <c:dLbls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Sheet1!$A$4:$A$16</c:f>
              <c:strCache>
                <c:ptCount val="13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</c:strCache>
            </c:strRef>
          </c:cat>
          <c:val>
            <c:numRef>
              <c:f>Sheet1!$B$4:$B$16</c:f>
              <c:numCache>
                <c:formatCode>0.0</c:formatCode>
                <c:ptCount val="13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C4C-4F32-B144-69161A421068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Sheet1!$A$4:$A$16</c:f>
              <c:strCache>
                <c:ptCount val="13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</c:strCache>
            </c:strRef>
          </c:cat>
          <c:val>
            <c:numRef>
              <c:f>Sheet1!$I$4:$I$16</c:f>
              <c:numCache>
                <c:formatCode>0.00</c:formatCode>
                <c:ptCount val="13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  <c:pt idx="11">
                  <c:v>51.142857142857146</c:v>
                </c:pt>
                <c:pt idx="12">
                  <c:v>49.871794871794869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AC4C-4F32-B144-69161A421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>
                <a:latin typeface="Century Gothic" panose="020B0502020202020204" pitchFamily="34" charset="0"/>
              </a:defRPr>
            </a:pPr>
            <a:endParaRPr lang="cs-CZ"/>
          </a:p>
        </c:txPr>
        <c:crossAx val="173173376"/>
        <c:crosses val="autoZero"/>
        <c:auto val="1"/>
        <c:lblAlgn val="ctr"/>
        <c:lblOffset val="100"/>
        <c:noMultiLvlLbl val="0"/>
      </c:catAx>
      <c:valAx>
        <c:axId val="173173376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midCat"/>
        <c:majorUnit val="4"/>
      </c:valAx>
    </c:plotArea>
    <c:legend>
      <c:legendPos val="b"/>
      <c:layout>
        <c:manualLayout>
          <c:xMode val="edge"/>
          <c:yMode val="edge"/>
          <c:x val="7.6657690986044261E-2"/>
          <c:y val="0.79944133284427155"/>
          <c:w val="0.89875546806649165"/>
          <c:h val="0.19242020863713316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2854610922437826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35EE-40C9-8A7C-3B7E30EA2274}"/>
              </c:ext>
            </c:extLst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EE-40C9-8A7C-3B7E30EA2274}"/>
                </c:ext>
              </c:extLst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EE-40C9-8A7C-3B7E30EA2274}"/>
                </c:ext>
              </c:extLst>
            </c:dLbl>
            <c:dLbl>
              <c:idx val="3"/>
              <c:layout>
                <c:manualLayout>
                  <c:x val="-4.7999999999999952E-2"/>
                  <c:y val="0.12215019021872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EE-40C9-8A7C-3B7E30EA2274}"/>
                </c:ext>
              </c:extLst>
            </c:dLbl>
            <c:dLbl>
              <c:idx val="6"/>
              <c:layout>
                <c:manualLayout>
                  <c:x val="-5.3555555555555558E-2"/>
                  <c:y val="9.952458673401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EE-40C9-8A7C-3B7E30EA2274}"/>
                </c:ext>
              </c:extLst>
            </c:dLbl>
            <c:dLbl>
              <c:idx val="7"/>
              <c:layout>
                <c:manualLayout>
                  <c:x val="-3.9847112860892389E-2"/>
                  <c:y val="0.10977586392528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EE-40C9-8A7C-3B7E30EA2274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Sheet1!$A$4:$A$16</c:f>
              <c:strCache>
                <c:ptCount val="13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</c:strCache>
            </c:strRef>
          </c:cat>
          <c:val>
            <c:numRef>
              <c:f>Sheet1!$C$4:$C$16</c:f>
              <c:numCache>
                <c:formatCode>0.0</c:formatCode>
                <c:ptCount val="13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35EE-40C9-8A7C-3B7E30EA2274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Sheet1!$A$4:$A$16</c:f>
              <c:strCache>
                <c:ptCount val="13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</c:strCache>
            </c:strRef>
          </c:cat>
          <c:val>
            <c:numRef>
              <c:f>Sheet1!$J$4:$J$16</c:f>
              <c:numCache>
                <c:formatCode>0.00</c:formatCode>
                <c:ptCount val="13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  <c:pt idx="11">
                  <c:v>52.952380952380949</c:v>
                </c:pt>
                <c:pt idx="12">
                  <c:v>49.743589743589745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35EE-40C9-8A7C-3B7E30EA2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90144"/>
        <c:axId val="173347584"/>
      </c:lineChart>
      <c:catAx>
        <c:axId val="1731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cs-CZ"/>
          </a:p>
        </c:txPr>
        <c:crossAx val="173347584"/>
        <c:crosses val="autoZero"/>
        <c:auto val="1"/>
        <c:lblAlgn val="ctr"/>
        <c:lblOffset val="100"/>
        <c:noMultiLvlLbl val="0"/>
      </c:catAx>
      <c:valAx>
        <c:axId val="17334758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90144"/>
        <c:crossesAt val="1"/>
        <c:crossBetween val="midCat"/>
        <c:majorUnit val="4"/>
      </c:valAx>
    </c:plotArea>
    <c:legend>
      <c:legendPos val="b"/>
      <c:layout>
        <c:manualLayout>
          <c:xMode val="edge"/>
          <c:yMode val="edge"/>
          <c:x val="6.8324365704286988E-2"/>
          <c:y val="0.86627532889201253"/>
          <c:w val="0.90501771653543306"/>
          <c:h val="0.1208549249383103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26740624737624"/>
          <c:y val="0.18331549359118507"/>
          <c:w val="0.8466763509359938"/>
          <c:h val="0.59205120412580003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ysClr val="window" lastClr="FFFFFF">
                <a:lumMod val="65000"/>
              </a:sysClr>
            </a:solidFill>
            <a:ln w="22225">
              <a:noFill/>
            </a:ln>
          </c:spPr>
          <c:invertIfNegative val="0"/>
          <c:cat>
            <c:strRef>
              <c:f>oslabení_koruny!$A$3:$A$7</c:f>
              <c:strCache>
                <c:ptCount val="5"/>
                <c:pt idx="0">
                  <c:v>Více zakázek</c:v>
                </c:pt>
                <c:pt idx="1">
                  <c:v>Vyšší tržby</c:v>
                </c:pt>
                <c:pt idx="2">
                  <c:v>Více zakázek i vyšší tržby </c:v>
                </c:pt>
                <c:pt idx="3">
                  <c:v>Žádný, protože jsme kurzově zajištěni</c:v>
                </c:pt>
                <c:pt idx="4">
                  <c:v>Žádný, protože kurz koruny nemá na naše podnikání vliv</c:v>
                </c:pt>
              </c:strCache>
            </c:strRef>
          </c:cat>
          <c:val>
            <c:numRef>
              <c:f>oslabení_koruny!$B$3:$B$7</c:f>
              <c:numCache>
                <c:formatCode>0%</c:formatCode>
                <c:ptCount val="5"/>
                <c:pt idx="0">
                  <c:v>7.6923076923076927E-2</c:v>
                </c:pt>
                <c:pt idx="1">
                  <c:v>0.35897435897435898</c:v>
                </c:pt>
                <c:pt idx="2">
                  <c:v>5.128205128205128E-2</c:v>
                </c:pt>
                <c:pt idx="3">
                  <c:v>0.33333333333333331</c:v>
                </c:pt>
                <c:pt idx="4">
                  <c:v>0.17948717948717949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9-430B-9DE7-9F5CFAE63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471424"/>
        <c:axId val="428472960"/>
      </c:barChart>
      <c:catAx>
        <c:axId val="428471424"/>
        <c:scaling>
          <c:orientation val="minMax"/>
        </c:scaling>
        <c:delete val="0"/>
        <c:axPos val="b"/>
        <c:numFmt formatCode="mm\-yy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 rot="0"/>
          <a:lstStyle/>
          <a:p>
            <a:pPr>
              <a:defRPr sz="1050"/>
            </a:pPr>
            <a:endParaRPr lang="cs-CZ"/>
          </a:p>
        </c:txPr>
        <c:crossAx val="428472960"/>
        <c:crossesAt val="-500"/>
        <c:auto val="1"/>
        <c:lblAlgn val="ctr"/>
        <c:lblOffset val="100"/>
        <c:noMultiLvlLbl val="0"/>
      </c:catAx>
      <c:valAx>
        <c:axId val="42847296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28471424"/>
        <c:crosses val="autoZero"/>
        <c:crossBetween val="between"/>
        <c:majorUnit val="0.1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0.10909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0" y="0"/>
          <a:ext cx="1800000" cy="2160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200" b="1" i="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Kurz české koruny není samospasitelný</a:t>
          </a:r>
        </a:p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900" b="1" i="0" baseline="0" dirty="0">
            <a:effectLst/>
            <a:latin typeface="FuturaTEE" pitchFamily="2" charset="0"/>
            <a:ea typeface="+mn-ea"/>
            <a:cs typeface="+mn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10.07.2019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10/07/2019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10/07/2019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10/07/2019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65055"/>
            <a:ext cx="9928976" cy="430887"/>
          </a:xfrm>
        </p:spPr>
        <p:txBody>
          <a:bodyPr/>
          <a:lstStyle/>
          <a:p>
            <a:r>
              <a:rPr lang="cs-CZ" sz="2800" dirty="0" smtClean="0"/>
              <a:t>Index Exportu: </a:t>
            </a:r>
            <a:r>
              <a:rPr lang="cs-CZ" sz="2800" dirty="0"/>
              <a:t>export (prozatím) odolá poklesu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" y="956060"/>
            <a:ext cx="10693400" cy="5480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Květen: obchodní přebytek a měsíční vývoz na letošním MAX </a:t>
            </a:r>
            <a:r>
              <a:rPr lang="en-US" sz="1600" b="1" dirty="0" smtClean="0">
                <a:latin typeface="Century Gothic" pitchFamily="34" charset="0"/>
              </a:rPr>
              <a:t>&amp; </a:t>
            </a:r>
            <a:r>
              <a:rPr lang="cs-CZ" sz="1600" b="1" dirty="0" smtClean="0">
                <a:latin typeface="Century Gothic" pitchFamily="34" charset="0"/>
              </a:rPr>
              <a:t>historicky nejvyšší květnový přebytek</a:t>
            </a: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 smtClean="0"/>
              <a:t>IE: </a:t>
            </a:r>
            <a:r>
              <a:rPr lang="cs-CZ" dirty="0"/>
              <a:t>export (prozatím) odolá poklesu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</a:t>
            </a:r>
            <a:r>
              <a:rPr lang="cs-CZ" sz="1000" i="1" dirty="0" err="1"/>
              <a:t>Raiffeisenbank</a:t>
            </a:r>
            <a:r>
              <a:rPr lang="cs-CZ" sz="1000" i="1" dirty="0"/>
              <a:t> ve spolupráci s Asociací Exportérů, data k </a:t>
            </a:r>
            <a:r>
              <a:rPr lang="cs-CZ" sz="1000" i="1" dirty="0" smtClean="0"/>
              <a:t>8.7.2019</a:t>
            </a:r>
            <a:r>
              <a:rPr lang="cs-CZ" sz="1000" i="1" dirty="0"/>
              <a:t>. </a:t>
            </a:r>
            <a:br>
              <a:rPr lang="cs-CZ" sz="1000" i="1" dirty="0"/>
            </a:br>
            <a:r>
              <a:rPr lang="cs-CZ" sz="1000" i="1" dirty="0"/>
              <a:t>Pozn.: Údaje do </a:t>
            </a:r>
            <a:r>
              <a:rPr lang="cs-CZ" sz="1000" i="1" dirty="0" smtClean="0"/>
              <a:t>května </a:t>
            </a:r>
            <a:r>
              <a:rPr lang="cs-CZ" sz="1000" i="1" dirty="0"/>
              <a:t>2019 odpovídají zveřejněné statistice národního vývozu ČSÚ, od </a:t>
            </a:r>
            <a:r>
              <a:rPr lang="cs-CZ" sz="1000" i="1" dirty="0" smtClean="0"/>
              <a:t>června </a:t>
            </a:r>
            <a:r>
              <a:rPr lang="cs-CZ" sz="1000" i="1" dirty="0"/>
              <a:t>2019 prognóza IE.</a:t>
            </a:r>
            <a:endParaRPr lang="cs-CZ" sz="10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74144150"/>
              </p:ext>
            </p:extLst>
          </p:nvPr>
        </p:nvGraphicFramePr>
        <p:xfrm>
          <a:off x="328682" y="3771900"/>
          <a:ext cx="10015468" cy="3258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681" y="1650112"/>
            <a:ext cx="10114093" cy="2121787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285750" indent="-2857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200" b="1" dirty="0" smtClean="0">
                <a:latin typeface="Century Gothic" pitchFamily="34" charset="0"/>
              </a:rPr>
              <a:t>Oživení </a:t>
            </a:r>
            <a:r>
              <a:rPr lang="cs-CZ" sz="1200" b="1" dirty="0" err="1" smtClean="0">
                <a:latin typeface="Century Gothic" pitchFamily="34" charset="0"/>
              </a:rPr>
              <a:t>automotive</a:t>
            </a:r>
            <a:r>
              <a:rPr lang="cs-CZ" sz="1200" b="1" dirty="0" smtClean="0">
                <a:latin typeface="Century Gothic" pitchFamily="34" charset="0"/>
              </a:rPr>
              <a:t> </a:t>
            </a:r>
            <a:r>
              <a:rPr lang="cs-CZ" sz="1200" dirty="0" smtClean="0">
                <a:latin typeface="Century Gothic" pitchFamily="34" charset="0"/>
              </a:rPr>
              <a:t>– trvalé nebo přechodné?</a:t>
            </a:r>
          </a:p>
          <a:p>
            <a:pPr marL="285750" indent="-2857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200" dirty="0" smtClean="0">
                <a:latin typeface="Century Gothic" pitchFamily="34" charset="0"/>
              </a:rPr>
              <a:t>Českému exportu se hlavně daří na trzích mimo EU – nejvíce v USA (od 2/2019 dvouciferný růst =</a:t>
            </a:r>
            <a:r>
              <a:rPr lang="en-US" sz="1200" dirty="0" smtClean="0">
                <a:latin typeface="Century Gothic" pitchFamily="34" charset="0"/>
              </a:rPr>
              <a:t>&gt; </a:t>
            </a:r>
            <a:r>
              <a:rPr lang="en-US" sz="1200" dirty="0" smtClean="0">
                <a:latin typeface="Century Gothic" pitchFamily="34" charset="0"/>
                <a:sym typeface="Symbol" panose="05050102010706020507" pitchFamily="18" charset="2"/>
              </a:rPr>
              <a:t></a:t>
            </a:r>
            <a:r>
              <a:rPr lang="cs-CZ" sz="1200" dirty="0" smtClean="0">
                <a:latin typeface="Century Gothic" pitchFamily="34" charset="0"/>
                <a:sym typeface="Symbol" panose="05050102010706020507" pitchFamily="18" charset="2"/>
              </a:rPr>
              <a:t> </a:t>
            </a:r>
            <a:r>
              <a:rPr lang="cs-CZ" sz="1200" dirty="0" smtClean="0">
                <a:latin typeface="Century Gothic" pitchFamily="34" charset="0"/>
              </a:rPr>
              <a:t>podílu USA na českém exportu z loňských 2 % na 2,3 % v květnu….TOP produkty: součástky do telefonů, vysílačky, léčiva, stroje a neelektrické motory, pneumatiky, železo, optika, … )</a:t>
            </a:r>
          </a:p>
          <a:p>
            <a:pPr marL="171450" indent="-171450">
              <a:spcBef>
                <a:spcPts val="1000"/>
              </a:spcBef>
              <a:buFont typeface="Wingdings" panose="05000000000000000000" pitchFamily="2" charset="2"/>
              <a:buChar char="L"/>
            </a:pPr>
            <a:r>
              <a:rPr lang="cs-CZ" sz="1200" b="1" dirty="0" smtClean="0">
                <a:latin typeface="Century Gothic" pitchFamily="34" charset="0"/>
                <a:sym typeface="Wingdings" panose="05000000000000000000" pitchFamily="2" charset="2"/>
              </a:rPr>
              <a:t>Vyhlídky</a:t>
            </a:r>
            <a:r>
              <a:rPr lang="cs-CZ" sz="1200" dirty="0" smtClean="0">
                <a:latin typeface="Century Gothic" pitchFamily="34" charset="0"/>
                <a:sym typeface="Wingdings" panose="05000000000000000000" pitchFamily="2" charset="2"/>
              </a:rPr>
              <a:t> na další růst globální poptávky </a:t>
            </a:r>
            <a:r>
              <a:rPr lang="cs-CZ" sz="1200" b="1" dirty="0" smtClean="0">
                <a:latin typeface="Century Gothic" pitchFamily="34" charset="0"/>
                <a:sym typeface="Wingdings" panose="05000000000000000000" pitchFamily="2" charset="2"/>
              </a:rPr>
              <a:t>nejisté</a:t>
            </a:r>
          </a:p>
          <a:p>
            <a:pPr marL="171450" indent="-171450">
              <a:spcBef>
                <a:spcPts val="1000"/>
              </a:spcBef>
              <a:buFont typeface="Wingdings" panose="05000000000000000000" pitchFamily="2" charset="2"/>
              <a:buChar char="L"/>
            </a:pPr>
            <a:r>
              <a:rPr lang="cs-CZ" sz="1200" b="1" dirty="0" smtClean="0">
                <a:latin typeface="Century Gothic" pitchFamily="34" charset="0"/>
                <a:sym typeface="Wingdings" panose="05000000000000000000" pitchFamily="2" charset="2"/>
              </a:rPr>
              <a:t>Německo</a:t>
            </a:r>
            <a:r>
              <a:rPr lang="cs-CZ" sz="1200" dirty="0" smtClean="0">
                <a:latin typeface="Century Gothic" pitchFamily="34" charset="0"/>
                <a:sym typeface="Wingdings" panose="05000000000000000000" pitchFamily="2" charset="2"/>
              </a:rPr>
              <a:t> míří do </a:t>
            </a:r>
            <a:r>
              <a:rPr lang="cs-CZ" sz="1200" b="1" dirty="0" smtClean="0">
                <a:latin typeface="Century Gothic" pitchFamily="34" charset="0"/>
                <a:sym typeface="Wingdings" panose="05000000000000000000" pitchFamily="2" charset="2"/>
              </a:rPr>
              <a:t>stagnace</a:t>
            </a:r>
          </a:p>
          <a:p>
            <a:pPr marL="171450" indent="-171450">
              <a:spcBef>
                <a:spcPts val="1000"/>
              </a:spcBef>
              <a:buFont typeface="Wingdings" panose="05000000000000000000" pitchFamily="2" charset="2"/>
              <a:buChar char="L"/>
            </a:pPr>
            <a:r>
              <a:rPr lang="cs-CZ" sz="1200" b="1" dirty="0" smtClean="0">
                <a:latin typeface="Century Gothic" pitchFamily="34" charset="0"/>
                <a:sym typeface="Wingdings" panose="05000000000000000000" pitchFamily="2" charset="2"/>
              </a:rPr>
              <a:t>Obchodní války </a:t>
            </a:r>
            <a:r>
              <a:rPr lang="cs-CZ" sz="1200" dirty="0" smtClean="0">
                <a:latin typeface="Century Gothic" pitchFamily="34" charset="0"/>
                <a:sym typeface="Wingdings" panose="05000000000000000000" pitchFamily="2" charset="2"/>
              </a:rPr>
              <a:t>nejsou ještě zažehnány (USA vs. EU a cla na dovoz aut)</a:t>
            </a:r>
          </a:p>
          <a:p>
            <a:pPr marL="171450" indent="-171450">
              <a:spcBef>
                <a:spcPts val="1000"/>
              </a:spcBef>
              <a:buFont typeface="Wingdings" panose="05000000000000000000" pitchFamily="2" charset="2"/>
              <a:buChar char="L"/>
            </a:pPr>
            <a:r>
              <a:rPr lang="cs-CZ" sz="1200" dirty="0" err="1" smtClean="0">
                <a:latin typeface="Century Gothic" pitchFamily="34" charset="0"/>
                <a:sym typeface="Wingdings" panose="05000000000000000000" pitchFamily="2" charset="2"/>
              </a:rPr>
              <a:t>Brexit</a:t>
            </a:r>
            <a:r>
              <a:rPr lang="cs-CZ" sz="1200" dirty="0" smtClean="0">
                <a:latin typeface="Century Gothic" pitchFamily="34" charset="0"/>
                <a:sym typeface="Wingdings" panose="05000000000000000000" pitchFamily="2" charset="2"/>
              </a:rPr>
              <a:t> nevyřešen</a:t>
            </a:r>
            <a:r>
              <a:rPr lang="cs-CZ" sz="1200" dirty="0" smtClean="0"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765302"/>
            <a:ext cx="2250954" cy="289311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10. – 22. 6. 2019</a:t>
            </a:r>
            <a:r>
              <a:rPr lang="cs-CZ" sz="1100" i="1" dirty="0" smtClean="0"/>
              <a:t>. </a:t>
            </a:r>
            <a:r>
              <a:rPr lang="cs-CZ" sz="1100" i="1" dirty="0" err="1"/>
              <a:t>Raiffeisenbank</a:t>
            </a:r>
            <a:r>
              <a:rPr lang="cs-CZ" sz="1100" i="1" dirty="0"/>
              <a:t> a.s</a:t>
            </a:r>
            <a:r>
              <a:rPr lang="cs-CZ" sz="1100" i="1" dirty="0" smtClean="0"/>
              <a:t>. a  </a:t>
            </a:r>
            <a:r>
              <a:rPr lang="cs-CZ" sz="1100" i="1" dirty="0"/>
              <a:t>Asociace exportérů. </a:t>
            </a:r>
            <a:endParaRPr lang="cs-CZ" sz="11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815200"/>
              </p:ext>
            </p:extLst>
          </p:nvPr>
        </p:nvGraphicFramePr>
        <p:xfrm>
          <a:off x="708711" y="3200028"/>
          <a:ext cx="9321113" cy="190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21369"/>
              </p:ext>
            </p:extLst>
          </p:nvPr>
        </p:nvGraphicFramePr>
        <p:xfrm>
          <a:off x="838200" y="5229225"/>
          <a:ext cx="9191624" cy="1801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Anketa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91304"/>
            <a:ext cx="10693401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600" b="1" dirty="0" smtClean="0"/>
              <a:t>     Dopad slabé koruny na exportéry</a:t>
            </a:r>
            <a:endParaRPr lang="cs-CZ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 smtClean="0"/>
              <a:t>Zdroj</a:t>
            </a:r>
            <a:r>
              <a:rPr lang="cs-CZ" sz="1100" i="1" dirty="0"/>
              <a:t>: Šetření mezi exportéry v termínu 10. – 22. 6. 2019.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</a:t>
            </a:r>
            <a:r>
              <a:rPr lang="cs-CZ" sz="1100" i="1" dirty="0" smtClean="0"/>
              <a:t>. </a:t>
            </a:r>
            <a:endParaRPr lang="cs-CZ" sz="11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519917"/>
              </p:ext>
            </p:extLst>
          </p:nvPr>
        </p:nvGraphicFramePr>
        <p:xfrm>
          <a:off x="315709" y="3914063"/>
          <a:ext cx="9848850" cy="337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09" y="1634086"/>
            <a:ext cx="8632233" cy="212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/>
              <a:t>8</a:t>
            </a:r>
            <a:r>
              <a:rPr lang="cs-CZ" sz="1400" dirty="0" smtClean="0"/>
              <a:t>. července 2019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23022-32C5-45FE-9C38-B3E16CC9AD8A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a242853-43d6-460e-83d1-ae32e22d03ab"/>
  </ds:schemaRefs>
</ds:datastoreItem>
</file>

<file path=customXml/itemProps3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8504</TotalTime>
  <Words>341</Words>
  <Application>Microsoft Office PowerPoint</Application>
  <PresentationFormat>Custom</PresentationFormat>
  <Paragraphs>41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FuturaTEE</vt:lpstr>
      <vt:lpstr>Symbol</vt:lpstr>
      <vt:lpstr>Wingdings</vt:lpstr>
      <vt:lpstr>Presentace IE žlutá</vt:lpstr>
      <vt:lpstr>think-cell Slide</vt:lpstr>
      <vt:lpstr>PowerPoint Presentation</vt:lpstr>
      <vt:lpstr>IE: export (prozatím) odolá poklesu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Anna Streckova</cp:lastModifiedBy>
  <cp:revision>236</cp:revision>
  <cp:lastPrinted>2019-07-09T11:52:25Z</cp:lastPrinted>
  <dcterms:created xsi:type="dcterms:W3CDTF">2016-04-01T12:44:41Z</dcterms:created>
  <dcterms:modified xsi:type="dcterms:W3CDTF">2019-07-10T09:25:34Z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